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33"/>
  </p:notesMasterIdLst>
  <p:sldIdLst>
    <p:sldId id="256" r:id="rId2"/>
    <p:sldId id="258" r:id="rId3"/>
    <p:sldId id="260" r:id="rId4"/>
    <p:sldId id="261" r:id="rId5"/>
    <p:sldId id="271" r:id="rId6"/>
    <p:sldId id="272" r:id="rId7"/>
    <p:sldId id="283" r:id="rId8"/>
    <p:sldId id="284" r:id="rId9"/>
    <p:sldId id="344" r:id="rId10"/>
    <p:sldId id="350" r:id="rId11"/>
    <p:sldId id="341" r:id="rId12"/>
    <p:sldId id="346" r:id="rId13"/>
    <p:sldId id="342" r:id="rId14"/>
    <p:sldId id="347" r:id="rId15"/>
    <p:sldId id="343" r:id="rId16"/>
    <p:sldId id="348" r:id="rId17"/>
    <p:sldId id="349" r:id="rId18"/>
    <p:sldId id="291" r:id="rId19"/>
    <p:sldId id="292" r:id="rId20"/>
    <p:sldId id="353" r:id="rId21"/>
    <p:sldId id="354" r:id="rId22"/>
    <p:sldId id="355" r:id="rId23"/>
    <p:sldId id="352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294" r:id="rId32"/>
  </p:sldIdLst>
  <p:sldSz cx="9144000" cy="5143500" type="screen16x9"/>
  <p:notesSz cx="6858000" cy="9144000"/>
  <p:embeddedFontLst>
    <p:embeddedFont>
      <p:font typeface="Nanum Gothic"/>
      <p:regular r:id="rId34"/>
      <p:bold r:id="rId35"/>
    </p:embeddedFont>
    <p:embeddedFont>
      <p:font typeface="Abhaya Libre"/>
      <p:regular r:id="rId36"/>
      <p:bold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Raleway" panose="020B0403030101060003" pitchFamily="34" charset="0"/>
      <p:regular r:id="rId42"/>
      <p:bold r:id="rId43"/>
      <p:italic r:id="rId44"/>
      <p:boldItalic r:id="rId45"/>
    </p:embeddedFont>
    <p:embeddedFont>
      <p:font typeface="Raleway ExtraBold" pitchFamily="2" charset="0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B1CEC6-4CBB-4FA6-8D27-AA56DC634F8E}">
  <a:tblStyle styleId="{6DB1CEC6-4CBB-4FA6-8D27-AA56DC634F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D6683673-D9ED-C248-EFB0-22EC731A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DB839E17-EBD3-CA51-E821-BE7CCB7648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DA5F31A5-681D-DD76-22A7-C87689BEF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3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790446CA-02AF-69EB-72D4-1607D33B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BD3ADB13-ECEC-050A-3E7F-E75EA29098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4501AA41-5836-99F8-3F11-CE8698FF1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71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D8BFC89D-8C45-41B7-342F-1AE6B88D8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009AA3F3-041C-A8FD-7539-21148D001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528C1DE1-DB52-13C2-26E3-14CD64162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277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AA0A3075-C789-20D6-B2D0-70519A3FF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61C3D3C2-BCDC-F963-63CC-9D574EF95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4FB7BAAD-948F-5192-D3AE-8B0BA8EF71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885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56DA3893-BAFB-B1FA-777A-E231D553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ACE60EB7-83AB-87BC-D02E-FAC5CD4DBB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7954D95A-DDB4-BCF9-7FCC-E658D1A50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007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D9E6D0BC-0CFA-2651-DC8A-32F63DB1D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18C1ABC1-0C0D-C713-3AC0-C1901F4CE7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D81D4A11-C9AD-766F-E608-6E4AF6227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95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F1AD79B6-CE74-E7F6-B668-CDBD6706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C85BA198-76A1-2416-0E3C-F213459A3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AAB45F9F-23E2-84AB-88EA-A42CD063F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783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6BE36AD0-C59D-0BC1-0464-B94F2A22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312A601B-A2E6-2350-EDD3-E1448D9FB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30A103F9-13D3-659C-7BBE-B670B4320D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795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15d472d738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15d472d738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1e6517f4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1e6517f4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F28E3A1B-07C4-C37B-0E1D-B15610C4E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F3C20BC8-08CE-9F33-3036-089557BB8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24DCD435-81CE-CBA9-67DE-963E6E24B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09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AE9401D2-6F98-E637-D501-FC5DE9F39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C0AC2306-3C7A-5051-8F68-96D4367F23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1850F755-C25F-1EDD-0984-E80B7BC30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920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9E48F1FC-032A-9B53-A29D-0D25AEC8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C027DB7B-375C-9763-F57C-E93733DA1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E2F64D59-3ADE-EFB4-B61B-33411C266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215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>
          <a:extLst>
            <a:ext uri="{FF2B5EF4-FFF2-40B4-BE49-F238E27FC236}">
              <a16:creationId xmlns:a16="http://schemas.microsoft.com/office/drawing/2014/main" id="{30FB43DB-E6AE-ABAD-C116-AAFBE8EE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15d472d738_0_459:notes">
            <a:extLst>
              <a:ext uri="{FF2B5EF4-FFF2-40B4-BE49-F238E27FC236}">
                <a16:creationId xmlns:a16="http://schemas.microsoft.com/office/drawing/2014/main" id="{EA80C743-91F0-E32E-B7F7-9CBFEC649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15d472d738_0_459:notes">
            <a:extLst>
              <a:ext uri="{FF2B5EF4-FFF2-40B4-BE49-F238E27FC236}">
                <a16:creationId xmlns:a16="http://schemas.microsoft.com/office/drawing/2014/main" id="{5E37B7F7-CC6E-84F5-A954-75D222AC6E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883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CE3FC2A5-3C64-07A9-E8EC-8F6C1D55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987FAA7D-7959-951A-2920-39078C255B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11482696-71F1-4945-7B0F-D1BD0243E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9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F169F3CC-BFC1-97BB-419A-062A6AECF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5F2E1F63-25F0-D8ED-68AD-0DEC73029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2BF2CB60-D4EE-8670-B43F-6D72D4B685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261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C8104FB9-0681-E0B0-4C43-D15D950F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D10EFA11-4413-8E6C-1679-BD779209FF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56D9D602-F230-3C8E-9AF7-705706501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517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C096B877-54F0-D60E-9310-5FA9195C2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E88B8EF9-19AA-6379-3882-68E72C6312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76948B9E-9F6F-4A4C-1B07-68F72876E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>
          <a:extLst>
            <a:ext uri="{FF2B5EF4-FFF2-40B4-BE49-F238E27FC236}">
              <a16:creationId xmlns:a16="http://schemas.microsoft.com/office/drawing/2014/main" id="{54F94059-1201-9182-A3AA-904BB3D1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15d472d738_0_459:notes">
            <a:extLst>
              <a:ext uri="{FF2B5EF4-FFF2-40B4-BE49-F238E27FC236}">
                <a16:creationId xmlns:a16="http://schemas.microsoft.com/office/drawing/2014/main" id="{25B29897-D8E5-0987-8D8C-B10EA17DB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15d472d738_0_459:notes">
            <a:extLst>
              <a:ext uri="{FF2B5EF4-FFF2-40B4-BE49-F238E27FC236}">
                <a16:creationId xmlns:a16="http://schemas.microsoft.com/office/drawing/2014/main" id="{9BEDD40C-B6A9-3E6F-1DC2-A49B0FD54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477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6BFB2E12-23ED-7279-09AF-C05C8D891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811D304B-5A18-DBF8-582C-EC41C2A49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078996FC-91DD-65D7-2A03-A183BC60D8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61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e2cca4da1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e2cca4da1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>
          <a:extLst>
            <a:ext uri="{FF2B5EF4-FFF2-40B4-BE49-F238E27FC236}">
              <a16:creationId xmlns:a16="http://schemas.microsoft.com/office/drawing/2014/main" id="{19F28800-2491-2599-B85A-098645EF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cd6818e6_0_73:notes">
            <a:extLst>
              <a:ext uri="{FF2B5EF4-FFF2-40B4-BE49-F238E27FC236}">
                <a16:creationId xmlns:a16="http://schemas.microsoft.com/office/drawing/2014/main" id="{AFD9C3B5-5988-0F66-0CC3-AF30DE05EE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cd6818e6_0_73:notes">
            <a:extLst>
              <a:ext uri="{FF2B5EF4-FFF2-40B4-BE49-F238E27FC236}">
                <a16:creationId xmlns:a16="http://schemas.microsoft.com/office/drawing/2014/main" id="{1CA6FA4B-24C6-C588-F2B2-058F60D435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036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ae39994066_5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ae39994066_5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61e6517f4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61e6517f4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e2cca4d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e2cca4d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15cd6818e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15cd6818e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>
          <a:extLst>
            <a:ext uri="{FF2B5EF4-FFF2-40B4-BE49-F238E27FC236}">
              <a16:creationId xmlns:a16="http://schemas.microsoft.com/office/drawing/2014/main" id="{31D41AAC-679D-7CA3-3292-44B69E67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2cca4da1_0_902:notes">
            <a:extLst>
              <a:ext uri="{FF2B5EF4-FFF2-40B4-BE49-F238E27FC236}">
                <a16:creationId xmlns:a16="http://schemas.microsoft.com/office/drawing/2014/main" id="{9B446845-04C1-8045-0E7A-60FBC080EC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e2cca4da1_0_902:notes">
            <a:extLst>
              <a:ext uri="{FF2B5EF4-FFF2-40B4-BE49-F238E27FC236}">
                <a16:creationId xmlns:a16="http://schemas.microsoft.com/office/drawing/2014/main" id="{14F88E40-9452-6C68-4756-7D701A112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930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20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7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7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7"/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7199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subTitle" idx="2"/>
          </p:nvPr>
        </p:nvSpPr>
        <p:spPr>
          <a:xfrm>
            <a:off x="7200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subTitle" idx="3"/>
          </p:nvPr>
        </p:nvSpPr>
        <p:spPr>
          <a:xfrm>
            <a:off x="34661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4"/>
          </p:nvPr>
        </p:nvSpPr>
        <p:spPr>
          <a:xfrm>
            <a:off x="34662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subTitle" idx="5"/>
          </p:nvPr>
        </p:nvSpPr>
        <p:spPr>
          <a:xfrm>
            <a:off x="62123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6"/>
          </p:nvPr>
        </p:nvSpPr>
        <p:spPr>
          <a:xfrm>
            <a:off x="62124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7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ubTitle" idx="8"/>
          </p:nvPr>
        </p:nvSpPr>
        <p:spPr>
          <a:xfrm>
            <a:off x="7200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9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subTitle" idx="13"/>
          </p:nvPr>
        </p:nvSpPr>
        <p:spPr>
          <a:xfrm>
            <a:off x="34662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14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15"/>
          </p:nvPr>
        </p:nvSpPr>
        <p:spPr>
          <a:xfrm>
            <a:off x="62124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3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9"/>
          <p:cNvCxnSpPr/>
          <p:nvPr/>
        </p:nvCxnSpPr>
        <p:spPr>
          <a:xfrm rot="10800000">
            <a:off x="713175" y="269100"/>
            <a:ext cx="77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>
            <a:off x="713175" y="4874250"/>
            <a:ext cx="772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76325" y="538297"/>
            <a:ext cx="35421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75" y="1452698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8286"/>
            <a:ext cx="14631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371600" y="1948375"/>
            <a:ext cx="64008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371600" y="2937775"/>
            <a:ext cx="6400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hasCustomPrompt="1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5" hasCustomPrompt="1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8" hasCustomPrompt="1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 hasCustomPrompt="1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23" name="Google Shape;123;p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14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5970125" y="538350"/>
            <a:ext cx="2461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2213400" y="1452748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2" hasCustomPrompt="1"/>
          </p:nvPr>
        </p:nvSpPr>
        <p:spPr>
          <a:xfrm>
            <a:off x="4363625" y="538325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32" name="Google Shape;132;p23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3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BLANK_15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326500" y="3233575"/>
            <a:ext cx="4174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720000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41" name="Google Shape;141;p24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24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4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66" r:id="rId6"/>
    <p:sldLayoutId id="2147483668" r:id="rId7"/>
    <p:sldLayoutId id="2147483669" r:id="rId8"/>
    <p:sldLayoutId id="2147483670" r:id="rId9"/>
    <p:sldLayoutId id="2147483673" r:id="rId10"/>
    <p:sldLayoutId id="2147483681" r:id="rId11"/>
    <p:sldLayoutId id="2147483694" r:id="rId12"/>
    <p:sldLayoutId id="214748369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slide" Target="slide2.xml"/><Relationship Id="rId4" Type="http://schemas.openxmlformats.org/officeDocument/2006/relationships/hyperlink" Target="https://www.tradeshowinsights.com/2014/01/exhibit-marketers-cafe-debuts-community-for-show-manager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slide" Target="slide2.xml"/><Relationship Id="rId4" Type="http://schemas.openxmlformats.org/officeDocument/2006/relationships/hyperlink" Target="https://pxhere.com/en/photo/116290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slide" Target="slide2.xml"/><Relationship Id="rId4" Type="http://schemas.openxmlformats.org/officeDocument/2006/relationships/hyperlink" Target="https://www.pexels.com/photo/conference-room-washington-dc-hourly-office-space-washington-dc-hourly-room-rental-meeting-space-washington-dc-126543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s://in.pinterest.com/pin/513199320013779891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hyperlink" Target="https://pxhere.com/en/photo/127581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hyperlink" Target="https://pxhere.com/tr/photo/934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>
                <a:solidFill>
                  <a:schemeClr val="dk2"/>
                </a:solidFill>
              </a:rPr>
              <a:t>BookIt</a:t>
            </a: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70" name="Google Shape;370;p54"/>
          <p:cNvSpPr txBox="1">
            <a:spLocks noGrp="1"/>
          </p:cNvSpPr>
          <p:nvPr>
            <p:ph type="ctrTitle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371" name="Google Shape;371;p54"/>
          <p:cNvCxnSpPr>
            <a:stCxn id="370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54"/>
          <p:cNvSpPr txBox="1">
            <a:spLocks noGrp="1"/>
          </p:cNvSpPr>
          <p:nvPr>
            <p:ph type="ctrTitle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373" name="Google Shape;373;p54"/>
          <p:cNvCxnSpPr>
            <a:stCxn id="372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AC3E67DE-C58E-88F3-2F92-F39C3399C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3E6EF369-E3D2-4A51-FF52-48C4BE663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USER TABLE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C870DD37-BBB9-596A-044B-AEB11AFBBA5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1C6B4F16-B3C0-5E79-75FE-10CCCA533E8A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AFF09D1D-20D5-1ADE-996A-CCD5D6C5E89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61D05C95-C802-93AB-F7B0-A9EEA18B6F3F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D7DBE10-236B-93CE-2CFA-306B7412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551" y="2057328"/>
            <a:ext cx="2314898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3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3DD13EE8-55B2-F4EE-30D4-79738B7D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EC20CB75-E88A-3908-6181-DC4F4DB3F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936E9584-0F62-3DE9-AAC3-68AAF23FFFA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6EB15606-82CB-358A-61A5-985AF5EFC948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F1C55F1B-6D03-C5EA-D588-7E677037DE4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783C6681-0930-DFCD-CEF8-70B2853EDB01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FAD71118-883D-EF59-F2D5-C28086408EE2}"/>
              </a:ext>
            </a:extLst>
          </p:cNvPr>
          <p:cNvSpPr txBox="1">
            <a:spLocks/>
          </p:cNvSpPr>
          <p:nvPr/>
        </p:nvSpPr>
        <p:spPr>
          <a:xfrm>
            <a:off x="5389158" y="1644082"/>
            <a:ext cx="2310217" cy="13817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This table shows the admin’s data containing adminID, name.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Syntax: desc Admin;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BACD24E1-07FD-AAD6-48C7-630C422808A9}"/>
              </a:ext>
            </a:extLst>
          </p:cNvPr>
          <p:cNvSpPr txBox="1">
            <a:spLocks/>
          </p:cNvSpPr>
          <p:nvPr/>
        </p:nvSpPr>
        <p:spPr>
          <a:xfrm>
            <a:off x="5389158" y="1083589"/>
            <a:ext cx="2310217" cy="450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Admin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255B4-51F1-8577-39AF-F9F5B05C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08704"/>
            <a:ext cx="3499695" cy="16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94AF6FEF-43CC-BCE5-20B9-C5666CCA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77E4E662-FDE5-5828-5C76-73BBFE78BC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ADMIN TABLE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2B4C6D9D-7A34-D7D3-D9BA-0767A91E782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C5C4F39B-6032-62BA-3215-85B65AFC45E2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9C0D6C64-E5AA-686A-07B1-DA1E702AB7D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39F903E0-9526-1534-88AD-14FFE9969A96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E560700-E905-04E7-2A56-05DCF7C2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991" y="1319980"/>
            <a:ext cx="3654018" cy="23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2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EEF607C5-1545-4575-68FA-F636F8E6E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55D2F604-CCD0-AF7F-1CA1-3BE0A7B1DA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2BD80649-C4BA-25D3-E5F6-50127B46BD6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6556DE98-84D6-DA67-F32A-30DE114EEA32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76E9B1BC-B078-1FF3-5A69-1ADE47AB887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4CAC09CE-7E36-7702-F248-A18394C746A5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24;p6">
            <a:extLst>
              <a:ext uri="{FF2B5EF4-FFF2-40B4-BE49-F238E27FC236}">
                <a16:creationId xmlns:a16="http://schemas.microsoft.com/office/drawing/2014/main" id="{4A9451EE-E6E4-B35B-BBC5-FAAFDC0F1074}"/>
              </a:ext>
            </a:extLst>
          </p:cNvPr>
          <p:cNvSpPr txBox="1">
            <a:spLocks/>
          </p:cNvSpPr>
          <p:nvPr/>
        </p:nvSpPr>
        <p:spPr>
          <a:xfrm>
            <a:off x="5299678" y="1596792"/>
            <a:ext cx="2464338" cy="13817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Georgia" panose="02040502050405020303" pitchFamily="18" charset="0"/>
              </a:rPr>
              <a:t>This table shows the venue’s data containing venueID, name, capacity, availability.</a:t>
            </a:r>
          </a:p>
          <a:p>
            <a:endParaRPr lang="en-US">
              <a:latin typeface="Georgia" panose="02040502050405020303" pitchFamily="18" charset="0"/>
            </a:endParaRPr>
          </a:p>
          <a:p>
            <a:r>
              <a:rPr lang="en-US">
                <a:latin typeface="Georgia" panose="02040502050405020303" pitchFamily="18" charset="0"/>
              </a:rPr>
              <a:t>Syntax: desc Venue;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2" name="Google Shape;127;p6">
            <a:extLst>
              <a:ext uri="{FF2B5EF4-FFF2-40B4-BE49-F238E27FC236}">
                <a16:creationId xmlns:a16="http://schemas.microsoft.com/office/drawing/2014/main" id="{683C6288-124E-EC60-764C-CC4A1AC67D50}"/>
              </a:ext>
            </a:extLst>
          </p:cNvPr>
          <p:cNvSpPr txBox="1">
            <a:spLocks/>
          </p:cNvSpPr>
          <p:nvPr/>
        </p:nvSpPr>
        <p:spPr>
          <a:xfrm>
            <a:off x="5299678" y="1075611"/>
            <a:ext cx="2464338" cy="450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Venue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24A152-630A-8383-2030-C673442D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28716"/>
            <a:ext cx="3943964" cy="21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2C0708FB-9BC8-153A-C39F-A971635C7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0518AFD1-1239-9598-35F9-1BDDC6F4D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VENUE TABLE</a:t>
            </a:r>
            <a:br>
              <a:rPr lang="en" dirty="0"/>
            </a:b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FBEE9F30-96E9-4914-661E-40778683FD7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F554BD7F-C2B2-6EA5-DC5C-E55E588DDE97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7F46E7FF-EC91-7578-9CCA-5472E5975F4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C20777EF-7674-ED02-C9A9-0EEBBD9615E0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1A4AECA-0D2A-95B3-C72C-C50A6A82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78" y="1289999"/>
            <a:ext cx="4414644" cy="29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4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680F5906-87EE-5F8C-0FC4-178AA467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63DD4847-5E74-7D09-98B4-9214C1E3A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1EA99BD4-237F-ADAB-1E84-EEE307AEC31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011872A2-C6B9-7DEA-6C04-35CE3B55E09F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431EAA35-B6FB-FFBA-938A-CF56A0A09EF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715CD06C-0BA1-0B9B-E179-6FE8957767F5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3307BDB3-624A-61C2-3BE9-9CFEE3CF7AFF}"/>
              </a:ext>
            </a:extLst>
          </p:cNvPr>
          <p:cNvSpPr txBox="1">
            <a:spLocks/>
          </p:cNvSpPr>
          <p:nvPr/>
        </p:nvSpPr>
        <p:spPr>
          <a:xfrm>
            <a:off x="5540192" y="1540789"/>
            <a:ext cx="2464338" cy="21327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This table shows booking data of the venue containing bookingID, venueID, userID, date, type.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Syntax: desc Booking;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05CBECBF-4BB2-ED39-DCCC-CD8EE75F7A03}"/>
              </a:ext>
            </a:extLst>
          </p:cNvPr>
          <p:cNvSpPr txBox="1">
            <a:spLocks/>
          </p:cNvSpPr>
          <p:nvPr/>
        </p:nvSpPr>
        <p:spPr>
          <a:xfrm>
            <a:off x="5540192" y="1038465"/>
            <a:ext cx="2464338" cy="450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Booking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A8688-01AC-1BE6-8A77-D84E93F1D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63580"/>
            <a:ext cx="4552694" cy="18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04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319790AA-6AC2-0846-E73A-8B84E251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DA401AC0-A60C-7189-2CB0-CE0CB8E68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BOOKING TABLE</a:t>
            </a:r>
            <a:br>
              <a:rPr lang="en" dirty="0"/>
            </a:b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4C923ED0-D1D5-C9BB-A65A-B671D19A637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1769C807-B45D-6E33-E811-102C3720DAAE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82EF21DA-9BA4-EC4D-727A-1B4B1C318CB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FE1E7C83-F462-8115-807E-81CE33765EF5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07CADB-637A-C6CA-1877-D0276547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78" y="852825"/>
            <a:ext cx="4237094" cy="39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6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937F7B52-62BB-F5AF-B56D-877C71704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267F50CD-E1C8-45A3-A1C3-970D87F28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BOOKING TABLE</a:t>
            </a:r>
            <a:br>
              <a:rPr lang="en" dirty="0"/>
            </a:b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711C70C2-287C-83D1-A4CE-1CA7843703B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C19C9DA3-5D89-C9DC-F5F3-711278131B48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9A60223F-DC47-5B5D-EA5C-C3715554D08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C1CB5BA8-1600-0A58-D3F6-4812F809CB5A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64CD267-46CA-4C9E-83DD-82269513D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34" y="1566722"/>
            <a:ext cx="3991532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9"/>
          <p:cNvSpPr txBox="1">
            <a:spLocks noGrp="1"/>
          </p:cNvSpPr>
          <p:nvPr>
            <p:ph type="title"/>
          </p:nvPr>
        </p:nvSpPr>
        <p:spPr>
          <a:xfrm>
            <a:off x="2319724" y="549848"/>
            <a:ext cx="4174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SUB-QUERIES</a:t>
            </a:r>
            <a:endParaRPr dirty="0"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 idx="2"/>
          </p:nvPr>
        </p:nvSpPr>
        <p:spPr>
          <a:xfrm>
            <a:off x="713224" y="54982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5" name="Google Shape;1395;p8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6" name="Google Shape;1396;p89">
            <a:hlinkClick r:id="rId5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9">
            <a:hlinkClick r:id="rId5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SUB-QUERY</a:t>
            </a:r>
            <a:endParaRPr dirty="0"/>
          </a:p>
        </p:txBody>
      </p:sp>
      <p:sp>
        <p:nvSpPr>
          <p:cNvPr id="1443" name="Google Shape;1443;p90"/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/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CD86F4A4-23B2-7562-B6BC-2415B57258AC}"/>
              </a:ext>
            </a:extLst>
          </p:cNvPr>
          <p:cNvSpPr txBox="1">
            <a:spLocks/>
          </p:cNvSpPr>
          <p:nvPr/>
        </p:nvSpPr>
        <p:spPr>
          <a:xfrm>
            <a:off x="5238350" y="1862950"/>
            <a:ext cx="3553953" cy="115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* FROM Booking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userID IN ( SELECT userID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FROM user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role = 'admin');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367D9EB0-5F14-C303-BDAB-034400780981}"/>
              </a:ext>
            </a:extLst>
          </p:cNvPr>
          <p:cNvSpPr txBox="1">
            <a:spLocks/>
          </p:cNvSpPr>
          <p:nvPr/>
        </p:nvSpPr>
        <p:spPr>
          <a:xfrm>
            <a:off x="5238350" y="1013355"/>
            <a:ext cx="2864870" cy="6890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Find all bookings made by admin users: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C214-F943-C6E5-976A-3AFE05E44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98" y="1238470"/>
            <a:ext cx="4758404" cy="1467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 idx="8"/>
          </p:nvPr>
        </p:nvSpPr>
        <p:spPr>
          <a:xfrm>
            <a:off x="1176450" y="1621800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94" name="Google Shape;394;p56"/>
          <p:cNvSpPr txBox="1">
            <a:spLocks noGrp="1"/>
          </p:cNvSpPr>
          <p:nvPr>
            <p:ph type="subTitle" idx="1"/>
          </p:nvPr>
        </p:nvSpPr>
        <p:spPr>
          <a:xfrm>
            <a:off x="4819600" y="2079000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 &amp; CONTENT</a:t>
            </a:r>
            <a:endParaRPr dirty="0"/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5276050" y="1621800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·03·</a:t>
            </a:r>
            <a:endParaRPr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3"/>
          </p:nvPr>
        </p:nvSpPr>
        <p:spPr>
          <a:xfrm>
            <a:off x="6869400" y="2079000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SUB-QUERIES</a:t>
            </a:r>
            <a:endParaRPr dirty="0"/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 idx="5"/>
          </p:nvPr>
        </p:nvSpPr>
        <p:spPr>
          <a:xfrm>
            <a:off x="7325850" y="1621800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·04·</a:t>
            </a:r>
            <a:endParaRPr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6"/>
          </p:nvPr>
        </p:nvSpPr>
        <p:spPr>
          <a:xfrm>
            <a:off x="720000" y="2079000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9"/>
          </p:nvPr>
        </p:nvSpPr>
        <p:spPr>
          <a:xfrm>
            <a:off x="2769800" y="2079000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E-R DIAGRAM</a:t>
            </a:r>
            <a:endParaRPr dirty="0"/>
          </a:p>
        </p:txBody>
      </p:sp>
      <p:sp>
        <p:nvSpPr>
          <p:cNvPr id="404" name="Google Shape;404;p56"/>
          <p:cNvSpPr txBox="1">
            <a:spLocks noGrp="1"/>
          </p:cNvSpPr>
          <p:nvPr>
            <p:ph type="title" idx="14"/>
          </p:nvPr>
        </p:nvSpPr>
        <p:spPr>
          <a:xfrm>
            <a:off x="3226250" y="1621800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·02·</a:t>
            </a:r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406" name="Google Shape;406;p56"/>
          <p:cNvCxnSpPr>
            <a:stCxn id="405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6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408" name="Google Shape;408;p56"/>
          <p:cNvCxnSpPr>
            <a:stCxn id="407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6"/>
          <p:cNvCxnSpPr>
            <a:cxnSpLocks/>
          </p:cNvCxnSpPr>
          <p:nvPr/>
        </p:nvCxnSpPr>
        <p:spPr>
          <a:xfrm>
            <a:off x="2522210" y="1428750"/>
            <a:ext cx="0" cy="14556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6"/>
          <p:cNvCxnSpPr>
            <a:cxnSpLocks/>
          </p:cNvCxnSpPr>
          <p:nvPr/>
        </p:nvCxnSpPr>
        <p:spPr>
          <a:xfrm>
            <a:off x="4572000" y="1428750"/>
            <a:ext cx="0" cy="14556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6"/>
          <p:cNvCxnSpPr>
            <a:cxnSpLocks/>
          </p:cNvCxnSpPr>
          <p:nvPr/>
        </p:nvCxnSpPr>
        <p:spPr>
          <a:xfrm>
            <a:off x="6629244" y="1428750"/>
            <a:ext cx="0" cy="13962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6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2;p56">
            <a:extLst>
              <a:ext uri="{FF2B5EF4-FFF2-40B4-BE49-F238E27FC236}">
                <a16:creationId xmlns:a16="http://schemas.microsoft.com/office/drawing/2014/main" id="{2DA7FDE5-8B28-E313-E706-5BEC9A0FDD09}"/>
              </a:ext>
            </a:extLst>
          </p:cNvPr>
          <p:cNvSpPr txBox="1">
            <a:spLocks/>
          </p:cNvSpPr>
          <p:nvPr/>
        </p:nvSpPr>
        <p:spPr>
          <a:xfrm>
            <a:off x="3226250" y="3019425"/>
            <a:ext cx="64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" dirty="0"/>
              <a:t>·05·</a:t>
            </a:r>
          </a:p>
        </p:txBody>
      </p:sp>
      <p:sp>
        <p:nvSpPr>
          <p:cNvPr id="17" name="Google Shape;400;p56">
            <a:extLst>
              <a:ext uri="{FF2B5EF4-FFF2-40B4-BE49-F238E27FC236}">
                <a16:creationId xmlns:a16="http://schemas.microsoft.com/office/drawing/2014/main" id="{52D90BA8-77A4-4FBB-3907-71EF2150063E}"/>
              </a:ext>
            </a:extLst>
          </p:cNvPr>
          <p:cNvSpPr txBox="1">
            <a:spLocks/>
          </p:cNvSpPr>
          <p:nvPr/>
        </p:nvSpPr>
        <p:spPr>
          <a:xfrm>
            <a:off x="2769800" y="3476625"/>
            <a:ext cx="155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/>
              <a:t>JOINS</a:t>
            </a:r>
          </a:p>
        </p:txBody>
      </p:sp>
      <p:sp>
        <p:nvSpPr>
          <p:cNvPr id="18" name="Google Shape;402;p56">
            <a:extLst>
              <a:ext uri="{FF2B5EF4-FFF2-40B4-BE49-F238E27FC236}">
                <a16:creationId xmlns:a16="http://schemas.microsoft.com/office/drawing/2014/main" id="{51BC4C02-1E5C-8B44-1106-BD00AA1A2F9A}"/>
              </a:ext>
            </a:extLst>
          </p:cNvPr>
          <p:cNvSpPr txBox="1">
            <a:spLocks/>
          </p:cNvSpPr>
          <p:nvPr/>
        </p:nvSpPr>
        <p:spPr>
          <a:xfrm>
            <a:off x="4819600" y="3476625"/>
            <a:ext cx="155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/>
              <a:t>VIEWS</a:t>
            </a:r>
          </a:p>
        </p:txBody>
      </p:sp>
      <p:sp>
        <p:nvSpPr>
          <p:cNvPr id="19" name="Google Shape;404;p56">
            <a:extLst>
              <a:ext uri="{FF2B5EF4-FFF2-40B4-BE49-F238E27FC236}">
                <a16:creationId xmlns:a16="http://schemas.microsoft.com/office/drawing/2014/main" id="{85D9985F-EC26-F6D7-219A-02501FFFFCC4}"/>
              </a:ext>
            </a:extLst>
          </p:cNvPr>
          <p:cNvSpPr txBox="1">
            <a:spLocks/>
          </p:cNvSpPr>
          <p:nvPr/>
        </p:nvSpPr>
        <p:spPr>
          <a:xfrm>
            <a:off x="5276050" y="3019425"/>
            <a:ext cx="64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" dirty="0"/>
              <a:t>·06·</a:t>
            </a:r>
          </a:p>
        </p:txBody>
      </p:sp>
      <p:cxnSp>
        <p:nvCxnSpPr>
          <p:cNvPr id="20" name="Google Shape;409;p56">
            <a:extLst>
              <a:ext uri="{FF2B5EF4-FFF2-40B4-BE49-F238E27FC236}">
                <a16:creationId xmlns:a16="http://schemas.microsoft.com/office/drawing/2014/main" id="{1BDB32E3-FC45-090B-1089-D313E6C9E6B6}"/>
              </a:ext>
            </a:extLst>
          </p:cNvPr>
          <p:cNvCxnSpPr>
            <a:cxnSpLocks/>
          </p:cNvCxnSpPr>
          <p:nvPr/>
        </p:nvCxnSpPr>
        <p:spPr>
          <a:xfrm>
            <a:off x="4572010" y="2826375"/>
            <a:ext cx="0" cy="14556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BAACD514-6C45-9DA0-7381-1786155F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5E234764-0D23-AAE3-65F9-456AF4070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SUB-QUERY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4903F73D-6BB5-8101-C735-A045D5961F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28EC7561-AFDD-A880-FA10-8CA224E1D88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C09BCB62-4CC0-5DDB-C268-A4F142C6DEED}"/>
              </a:ext>
            </a:extLst>
          </p:cNvPr>
          <p:cNvSpPr txBox="1">
            <a:spLocks/>
          </p:cNvSpPr>
          <p:nvPr/>
        </p:nvSpPr>
        <p:spPr>
          <a:xfrm>
            <a:off x="5170915" y="2261250"/>
            <a:ext cx="2830098" cy="169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v.name 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IN (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   SELECT venueID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   FROM Booking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   GROUP BY venueID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   HAVING COUNT(*) &lt; 3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);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F5132C42-0855-B14E-587E-05D753D01407}"/>
              </a:ext>
            </a:extLst>
          </p:cNvPr>
          <p:cNvSpPr txBox="1">
            <a:spLocks/>
          </p:cNvSpPr>
          <p:nvPr/>
        </p:nvSpPr>
        <p:spPr>
          <a:xfrm>
            <a:off x="5208612" y="996674"/>
            <a:ext cx="2792401" cy="11828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Find the names of all venues that have been booked less than three times :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2B033-61A9-699E-640F-52C23F7AE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8" y="1187192"/>
            <a:ext cx="4722095" cy="21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8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5008154C-91EC-0CB1-33F8-AB7A9FFD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6EABCFF7-E355-9960-57E4-11293052D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SUB-QUERY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868FF21A-2AFD-00F7-E624-F4B7DFEA23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E52ED08C-B9EF-4545-24CC-FCA7EE545AE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2CF23067-B8E9-ECE3-5D45-1ED9304C0713}"/>
              </a:ext>
            </a:extLst>
          </p:cNvPr>
          <p:cNvSpPr txBox="1">
            <a:spLocks/>
          </p:cNvSpPr>
          <p:nvPr/>
        </p:nvSpPr>
        <p:spPr>
          <a:xfrm>
            <a:off x="5097100" y="1867183"/>
            <a:ext cx="3208451" cy="125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( SELECT COUNT(*)   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FROM Booking  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type = 'Rejected’)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AS </a:t>
            </a:r>
            <a:r>
              <a:rPr lang="en-US" sz="1400" b="0" dirty="0" err="1">
                <a:latin typeface="Georgia" panose="02040502050405020303" pitchFamily="18" charset="0"/>
              </a:rPr>
              <a:t>rejected_bookings</a:t>
            </a:r>
            <a:r>
              <a:rPr lang="en-US" sz="1400" b="0" dirty="0">
                <a:latin typeface="Georgia" panose="02040502050405020303" pitchFamily="18" charset="0"/>
              </a:rPr>
              <a:t>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283EC701-D106-1B9B-BEA2-42A5B5800C07}"/>
              </a:ext>
            </a:extLst>
          </p:cNvPr>
          <p:cNvSpPr txBox="1">
            <a:spLocks/>
          </p:cNvSpPr>
          <p:nvPr/>
        </p:nvSpPr>
        <p:spPr>
          <a:xfrm>
            <a:off x="5097100" y="963087"/>
            <a:ext cx="2850002" cy="11828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Find how many booking have been rejected: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69471-31D7-F1F7-2A59-520C94C1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82" y="1025993"/>
            <a:ext cx="4477375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0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7E0C8EF5-B38A-11F7-C90B-99627516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2E287D71-55E2-D941-1B1A-7AC84AC5F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SUB-QUERY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392971FD-34F4-2662-2C79-3016674083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ADF82BA4-19C3-1020-AAA9-93FDE3EEB4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635B29D9-D257-F6EB-8484-E8930DA82F4A}"/>
              </a:ext>
            </a:extLst>
          </p:cNvPr>
          <p:cNvSpPr txBox="1">
            <a:spLocks/>
          </p:cNvSpPr>
          <p:nvPr/>
        </p:nvSpPr>
        <p:spPr>
          <a:xfrm>
            <a:off x="5067364" y="2036490"/>
            <a:ext cx="3422303" cy="145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name FROM User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userID IN (SELECT userID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FROM Booking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venueID = (SELECT venueID FROM Venue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ORDER BY capacity DESC LIMIT 1));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070E70A6-BEF2-DC1B-D981-03FFC6BF3092}"/>
              </a:ext>
            </a:extLst>
          </p:cNvPr>
          <p:cNvSpPr txBox="1">
            <a:spLocks/>
          </p:cNvSpPr>
          <p:nvPr/>
        </p:nvSpPr>
        <p:spPr>
          <a:xfrm>
            <a:off x="5149140" y="849938"/>
            <a:ext cx="2778538" cy="1082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users who have made bookings in the venue with the largest capacity:</a:t>
            </a:r>
            <a:endParaRPr lang="en-US" sz="3600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82D54-CD6C-2CB7-7166-BB3C9DBD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9" y="1283705"/>
            <a:ext cx="4254802" cy="1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1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90">
          <a:extLst>
            <a:ext uri="{FF2B5EF4-FFF2-40B4-BE49-F238E27FC236}">
              <a16:creationId xmlns:a16="http://schemas.microsoft.com/office/drawing/2014/main" id="{27904C4D-E1D8-591A-0B02-F269D0461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9">
            <a:extLst>
              <a:ext uri="{FF2B5EF4-FFF2-40B4-BE49-F238E27FC236}">
                <a16:creationId xmlns:a16="http://schemas.microsoft.com/office/drawing/2014/main" id="{D0956D02-DDF7-A05F-50F4-2469211E7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9724" y="549848"/>
            <a:ext cx="4174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393" name="Google Shape;1393;p89">
            <a:extLst>
              <a:ext uri="{FF2B5EF4-FFF2-40B4-BE49-F238E27FC236}">
                <a16:creationId xmlns:a16="http://schemas.microsoft.com/office/drawing/2014/main" id="{02701595-0D68-49B9-807E-5B2EF5B18B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54982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·05·</a:t>
            </a:r>
            <a:endParaRPr dirty="0"/>
          </a:p>
        </p:txBody>
      </p:sp>
      <p:sp>
        <p:nvSpPr>
          <p:cNvPr id="1394" name="Google Shape;1394;p89">
            <a:extLst>
              <a:ext uri="{FF2B5EF4-FFF2-40B4-BE49-F238E27FC236}">
                <a16:creationId xmlns:a16="http://schemas.microsoft.com/office/drawing/2014/main" id="{17C99A3F-8832-2482-6DE1-BFF2E5B7E91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5" name="Google Shape;1395;p89">
            <a:extLst>
              <a:ext uri="{FF2B5EF4-FFF2-40B4-BE49-F238E27FC236}">
                <a16:creationId xmlns:a16="http://schemas.microsoft.com/office/drawing/2014/main" id="{3A6A5241-AECD-31D4-A6D4-DC98C9ABAE8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6" name="Google Shape;1396;p89">
            <a:hlinkClick r:id="rId5" action="ppaction://hlinksldjump"/>
            <a:extLst>
              <a:ext uri="{FF2B5EF4-FFF2-40B4-BE49-F238E27FC236}">
                <a16:creationId xmlns:a16="http://schemas.microsoft.com/office/drawing/2014/main" id="{D8F90AFE-BD45-E3E4-B4F7-3F86A9106BD0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9">
            <a:hlinkClick r:id="rId5" action="ppaction://hlinksldjump"/>
            <a:extLst>
              <a:ext uri="{FF2B5EF4-FFF2-40B4-BE49-F238E27FC236}">
                <a16:creationId xmlns:a16="http://schemas.microsoft.com/office/drawing/2014/main" id="{B9EBDF8B-14EF-0170-4F43-A8DACAAB4A4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94AF3B-D247-E773-F795-26A786A562A3}"/>
              </a:ext>
            </a:extLst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F87C3F-B452-9BBB-0416-F85DBD5148E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00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AE699B07-ABE0-66F1-D140-C04E90E8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DC00B890-1366-D831-A6DC-59D32E04C8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BA6749F4-A8F3-579B-6D42-2ADB144C49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F706B62C-BB02-2126-BD9D-0F3C85C430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5" name="Google Shape;124;p6">
            <a:extLst>
              <a:ext uri="{FF2B5EF4-FFF2-40B4-BE49-F238E27FC236}">
                <a16:creationId xmlns:a16="http://schemas.microsoft.com/office/drawing/2014/main" id="{BF08DCFB-40E5-7310-9BEE-9A714D4AEF12}"/>
              </a:ext>
            </a:extLst>
          </p:cNvPr>
          <p:cNvSpPr txBox="1">
            <a:spLocks/>
          </p:cNvSpPr>
          <p:nvPr/>
        </p:nvSpPr>
        <p:spPr>
          <a:xfrm>
            <a:off x="5097101" y="2041420"/>
            <a:ext cx="3326899" cy="151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u.name FROM User u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INNER JOIN Booking b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ON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b.userID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INNER JOIN Venue v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ON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WHERE v.name = 'Training Room';</a:t>
            </a:r>
          </a:p>
        </p:txBody>
      </p:sp>
      <p:sp>
        <p:nvSpPr>
          <p:cNvPr id="6" name="Google Shape;127;p6">
            <a:extLst>
              <a:ext uri="{FF2B5EF4-FFF2-40B4-BE49-F238E27FC236}">
                <a16:creationId xmlns:a16="http://schemas.microsoft.com/office/drawing/2014/main" id="{92166D77-A6D7-3EF4-4171-097D3F116C98}"/>
              </a:ext>
            </a:extLst>
          </p:cNvPr>
          <p:cNvSpPr txBox="1">
            <a:spLocks/>
          </p:cNvSpPr>
          <p:nvPr/>
        </p:nvSpPr>
        <p:spPr>
          <a:xfrm>
            <a:off x="5097101" y="963087"/>
            <a:ext cx="2395639" cy="9680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the names of users who have booked training rooms: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49EAD-E25F-BC74-9B23-BC345EE89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3" y="1120434"/>
            <a:ext cx="4429018" cy="25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8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57BC4009-F133-F2CC-FE8E-0572B1F4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C19AF522-265B-FACD-1B64-A9CE9E776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5DF3922A-9D00-F4CA-51B9-5B0395D0A3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92B4D3FD-E63B-EAED-443A-96C0DBA7BCA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8CE34253-6FAA-CFCF-3357-B11A2B0D12F3}"/>
              </a:ext>
            </a:extLst>
          </p:cNvPr>
          <p:cNvSpPr txBox="1">
            <a:spLocks/>
          </p:cNvSpPr>
          <p:nvPr/>
        </p:nvSpPr>
        <p:spPr>
          <a:xfrm>
            <a:off x="5001697" y="1732156"/>
            <a:ext cx="3422303" cy="192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v.name, COUNT(*) AS </a:t>
            </a:r>
            <a:r>
              <a:rPr lang="en-US" sz="1400" b="0" dirty="0" err="1">
                <a:latin typeface="Georgia" panose="02040502050405020303" pitchFamily="18" charset="0"/>
              </a:rPr>
              <a:t>booking_count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INNER JOIN Booking b ON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GROUP BY v.name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ORDER BY </a:t>
            </a:r>
            <a:r>
              <a:rPr lang="en-US" sz="1400" b="0" dirty="0" err="1">
                <a:latin typeface="Georgia" panose="02040502050405020303" pitchFamily="18" charset="0"/>
              </a:rPr>
              <a:t>booking_count</a:t>
            </a:r>
            <a:r>
              <a:rPr lang="en-US" sz="1400" b="0" dirty="0">
                <a:latin typeface="Georgia" panose="02040502050405020303" pitchFamily="18" charset="0"/>
              </a:rPr>
              <a:t> DESC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LIMIT 3;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CF5C1A3F-8A37-7DC1-7C50-BA6D944FE683}"/>
              </a:ext>
            </a:extLst>
          </p:cNvPr>
          <p:cNvSpPr txBox="1">
            <a:spLocks/>
          </p:cNvSpPr>
          <p:nvPr/>
        </p:nvSpPr>
        <p:spPr>
          <a:xfrm>
            <a:off x="5001697" y="989472"/>
            <a:ext cx="2464338" cy="8675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the top 3 most booked venues:</a:t>
            </a:r>
            <a:endParaRPr lang="en-US" sz="2800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5615D-67A8-0E6E-E2A9-45409B91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3" y="963087"/>
            <a:ext cx="4378754" cy="29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7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9CC72E97-58B0-062E-4EEB-C51F17C51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B13C4D43-A3F6-BF2D-4F8F-4FD84A08B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95182071-5DF6-3F66-5175-B8B82EB708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5568A199-3C9F-072F-82AA-725172AB50B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D2D06ED4-4A71-CCF5-67E6-C68EB88FE85A}"/>
              </a:ext>
            </a:extLst>
          </p:cNvPr>
          <p:cNvSpPr txBox="1">
            <a:spLocks/>
          </p:cNvSpPr>
          <p:nvPr/>
        </p:nvSpPr>
        <p:spPr>
          <a:xfrm>
            <a:off x="5008472" y="1830620"/>
            <a:ext cx="3057578" cy="163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u.name AS </a:t>
            </a:r>
            <a:r>
              <a:rPr lang="en-US" sz="1400" b="0" dirty="0" err="1">
                <a:latin typeface="Georgia" panose="02040502050405020303" pitchFamily="18" charset="0"/>
              </a:rPr>
              <a:t>user_name</a:t>
            </a:r>
            <a:r>
              <a:rPr lang="en-US" sz="1400" b="0" dirty="0">
                <a:latin typeface="Georgia" panose="02040502050405020303" pitchFamily="18" charset="0"/>
              </a:rPr>
              <a:t>, COUNT(</a:t>
            </a:r>
            <a:r>
              <a:rPr lang="en-US" sz="1400" b="0" dirty="0" err="1">
                <a:latin typeface="Georgia" panose="02040502050405020303" pitchFamily="18" charset="0"/>
              </a:rPr>
              <a:t>b.bookingID</a:t>
            </a:r>
            <a:r>
              <a:rPr lang="en-US" sz="1400" b="0" dirty="0">
                <a:latin typeface="Georgia" panose="02040502050405020303" pitchFamily="18" charset="0"/>
              </a:rPr>
              <a:t>) AS </a:t>
            </a:r>
            <a:r>
              <a:rPr lang="en-US" sz="1400" b="0" dirty="0" err="1">
                <a:latin typeface="Georgia" panose="02040502050405020303" pitchFamily="18" charset="0"/>
              </a:rPr>
              <a:t>total_bookings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User u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LEFT JOIN Booking b ON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b.userID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GROUP BY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r>
              <a:rPr lang="en-US" sz="1400" b="0" dirty="0">
                <a:latin typeface="Georgia" panose="02040502050405020303" pitchFamily="18" charset="0"/>
              </a:rPr>
              <a:t>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75226095-0D6F-BE26-BA65-D4278B4CCFC0}"/>
              </a:ext>
            </a:extLst>
          </p:cNvPr>
          <p:cNvSpPr txBox="1">
            <a:spLocks/>
          </p:cNvSpPr>
          <p:nvPr/>
        </p:nvSpPr>
        <p:spPr>
          <a:xfrm>
            <a:off x="5008472" y="963087"/>
            <a:ext cx="2690902" cy="8675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the number of bookings made by  each user :</a:t>
            </a:r>
            <a:endParaRPr lang="en-US" sz="2800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FA6C0-6E54-A471-3E20-274F8BAD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9" y="989233"/>
            <a:ext cx="3929216" cy="31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A6A6C178-4ABB-AE4C-E357-491ABC57C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B6055926-F466-1873-3679-956013130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263C0B91-BE3B-F5FD-2AC9-AD11241338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508DA40D-ECD0-2051-2EA5-7E069FF4509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B1E7E-3F17-443B-6806-FE8FE5A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03" y="1167926"/>
            <a:ext cx="4094410" cy="2314916"/>
          </a:xfrm>
          <a:prstGeom prst="rect">
            <a:avLst/>
          </a:prstGeom>
        </p:spPr>
      </p:pic>
      <p:sp>
        <p:nvSpPr>
          <p:cNvPr id="4" name="Google Shape;124;p6">
            <a:extLst>
              <a:ext uri="{FF2B5EF4-FFF2-40B4-BE49-F238E27FC236}">
                <a16:creationId xmlns:a16="http://schemas.microsoft.com/office/drawing/2014/main" id="{0D27E5C7-5AC6-D86F-6D0A-F10027654A1B}"/>
              </a:ext>
            </a:extLst>
          </p:cNvPr>
          <p:cNvSpPr txBox="1">
            <a:spLocks/>
          </p:cNvSpPr>
          <p:nvPr/>
        </p:nvSpPr>
        <p:spPr>
          <a:xfrm>
            <a:off x="4728117" y="1830620"/>
            <a:ext cx="3798849" cy="23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SELECT v.name AS </a:t>
            </a:r>
            <a:r>
              <a:rPr lang="en-US" sz="1400" b="0" dirty="0" err="1">
                <a:latin typeface="Georgia" panose="02040502050405020303" pitchFamily="18" charset="0"/>
              </a:rPr>
              <a:t>venue_name</a:t>
            </a:r>
            <a:r>
              <a:rPr lang="en-US" sz="1400" b="0" dirty="0">
                <a:latin typeface="Georgia" panose="02040502050405020303" pitchFamily="18" charset="0"/>
              </a:rPr>
              <a:t>,</a:t>
            </a:r>
          </a:p>
          <a:p>
            <a:r>
              <a:rPr lang="en-US" sz="1400" b="0" dirty="0" err="1">
                <a:latin typeface="Georgia" panose="02040502050405020303" pitchFamily="18" charset="0"/>
              </a:rPr>
              <a:t>b.date</a:t>
            </a:r>
            <a:r>
              <a:rPr lang="en-US" sz="1400" b="0" dirty="0">
                <a:latin typeface="Georgia" panose="02040502050405020303" pitchFamily="18" charset="0"/>
              </a:rPr>
              <a:t> AS </a:t>
            </a:r>
            <a:r>
              <a:rPr lang="en-US" sz="1400" b="0" dirty="0" err="1">
                <a:latin typeface="Georgia" panose="02040502050405020303" pitchFamily="18" charset="0"/>
              </a:rPr>
              <a:t>latest_booking_date</a:t>
            </a:r>
            <a:r>
              <a:rPr lang="en-US" sz="1400" b="0" dirty="0">
                <a:latin typeface="Georgia" panose="02040502050405020303" pitchFamily="18" charset="0"/>
              </a:rPr>
              <a:t>,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u.name AS </a:t>
            </a:r>
            <a:r>
              <a:rPr lang="en-US" sz="1400" b="0" dirty="0" err="1">
                <a:latin typeface="Georgia" panose="02040502050405020303" pitchFamily="18" charset="0"/>
              </a:rPr>
              <a:t>user_name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LEFT JOIN Booking b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ON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LEFT JOIN User u ON </a:t>
            </a:r>
            <a:r>
              <a:rPr lang="en-US" sz="1400" b="0" dirty="0" err="1">
                <a:latin typeface="Georgia" panose="02040502050405020303" pitchFamily="18" charset="0"/>
              </a:rPr>
              <a:t>b.userID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WHERE </a:t>
            </a:r>
            <a:r>
              <a:rPr lang="en-US" sz="1400" b="0" dirty="0" err="1">
                <a:latin typeface="Georgia" panose="02040502050405020303" pitchFamily="18" charset="0"/>
              </a:rPr>
              <a:t>b.date</a:t>
            </a:r>
            <a:r>
              <a:rPr lang="en-US" sz="1400" b="0" dirty="0">
                <a:latin typeface="Georgia" panose="02040502050405020303" pitchFamily="18" charset="0"/>
              </a:rPr>
              <a:t> = (SELECT MAX(date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FROM Booking    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WHERE venueID =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);</a:t>
            </a:r>
          </a:p>
        </p:txBody>
      </p:sp>
      <p:sp>
        <p:nvSpPr>
          <p:cNvPr id="8" name="Google Shape;127;p6">
            <a:extLst>
              <a:ext uri="{FF2B5EF4-FFF2-40B4-BE49-F238E27FC236}">
                <a16:creationId xmlns:a16="http://schemas.microsoft.com/office/drawing/2014/main" id="{08AD9757-AE84-4A58-4B52-E5CFF74895F0}"/>
              </a:ext>
            </a:extLst>
          </p:cNvPr>
          <p:cNvSpPr txBox="1">
            <a:spLocks/>
          </p:cNvSpPr>
          <p:nvPr/>
        </p:nvSpPr>
        <p:spPr>
          <a:xfrm>
            <a:off x="4830053" y="963087"/>
            <a:ext cx="2690902" cy="8675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Find the latest booking of venue made by user :</a:t>
            </a:r>
            <a:endParaRPr lang="en-US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4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Shape 1390">
          <a:extLst>
            <a:ext uri="{FF2B5EF4-FFF2-40B4-BE49-F238E27FC236}">
              <a16:creationId xmlns:a16="http://schemas.microsoft.com/office/drawing/2014/main" id="{EFDB4E50-4594-458A-ECFE-44BF0C6D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9">
            <a:extLst>
              <a:ext uri="{FF2B5EF4-FFF2-40B4-BE49-F238E27FC236}">
                <a16:creationId xmlns:a16="http://schemas.microsoft.com/office/drawing/2014/main" id="{CD28186E-160A-1FC2-6FAA-B7B10919B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9724" y="549848"/>
            <a:ext cx="4174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VIEWS</a:t>
            </a:r>
            <a:endParaRPr dirty="0"/>
          </a:p>
        </p:txBody>
      </p:sp>
      <p:sp>
        <p:nvSpPr>
          <p:cNvPr id="1393" name="Google Shape;1393;p89">
            <a:extLst>
              <a:ext uri="{FF2B5EF4-FFF2-40B4-BE49-F238E27FC236}">
                <a16:creationId xmlns:a16="http://schemas.microsoft.com/office/drawing/2014/main" id="{CBC5952F-32A1-EAF2-0653-C80E0DEB3C2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54982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·05·</a:t>
            </a:r>
            <a:endParaRPr dirty="0"/>
          </a:p>
        </p:txBody>
      </p:sp>
      <p:sp>
        <p:nvSpPr>
          <p:cNvPr id="1394" name="Google Shape;1394;p89">
            <a:extLst>
              <a:ext uri="{FF2B5EF4-FFF2-40B4-BE49-F238E27FC236}">
                <a16:creationId xmlns:a16="http://schemas.microsoft.com/office/drawing/2014/main" id="{FEA0D810-1F4C-EF74-4200-43011BB37D6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5" name="Google Shape;1395;p89">
            <a:extLst>
              <a:ext uri="{FF2B5EF4-FFF2-40B4-BE49-F238E27FC236}">
                <a16:creationId xmlns:a16="http://schemas.microsoft.com/office/drawing/2014/main" id="{B5A23080-DAA7-3696-6C8A-06E44D94304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396" name="Google Shape;1396;p89">
            <a:hlinkClick r:id="rId5" action="ppaction://hlinksldjump"/>
            <a:extLst>
              <a:ext uri="{FF2B5EF4-FFF2-40B4-BE49-F238E27FC236}">
                <a16:creationId xmlns:a16="http://schemas.microsoft.com/office/drawing/2014/main" id="{CFF05B3C-01EA-C98A-7AEE-C6493A30F50F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9">
            <a:hlinkClick r:id="rId5" action="ppaction://hlinksldjump"/>
            <a:extLst>
              <a:ext uri="{FF2B5EF4-FFF2-40B4-BE49-F238E27FC236}">
                <a16:creationId xmlns:a16="http://schemas.microsoft.com/office/drawing/2014/main" id="{52EEC1CE-899F-AD6F-8BBD-D562B81B952C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CA8CFF8-C276-CC43-C834-B3503685B90B}"/>
              </a:ext>
            </a:extLst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AA3546-1B59-CDA4-1E92-586324E76C5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33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CD926070-CF1D-AF8A-0C84-0DA1ABFD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4B2D127A-D9C6-7D5F-7602-EF818A2D5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EC5F6425-A982-5AF8-B24A-6A031AA9C5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5BFF5127-51BE-6D18-2C99-FBB32177747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2" name="Google Shape;124;p6">
            <a:extLst>
              <a:ext uri="{FF2B5EF4-FFF2-40B4-BE49-F238E27FC236}">
                <a16:creationId xmlns:a16="http://schemas.microsoft.com/office/drawing/2014/main" id="{D82A6551-DEAE-6A3E-D5CF-78AC1E22877C}"/>
              </a:ext>
            </a:extLst>
          </p:cNvPr>
          <p:cNvSpPr txBox="1">
            <a:spLocks/>
          </p:cNvSpPr>
          <p:nvPr/>
        </p:nvSpPr>
        <p:spPr>
          <a:xfrm>
            <a:off x="5008471" y="1826374"/>
            <a:ext cx="3422303" cy="169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CREATE VIEW </a:t>
            </a:r>
            <a:r>
              <a:rPr lang="en-US" sz="1400" b="0" dirty="0" err="1">
                <a:latin typeface="Georgia" panose="02040502050405020303" pitchFamily="18" charset="0"/>
              </a:rPr>
              <a:t>popular_venues</a:t>
            </a:r>
            <a:r>
              <a:rPr lang="en-US" sz="1400" b="0" dirty="0">
                <a:latin typeface="Georgia" panose="02040502050405020303" pitchFamily="18" charset="0"/>
              </a:rPr>
              <a:t> AS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SELECT v.name, COUNT(*) AS </a:t>
            </a:r>
            <a:r>
              <a:rPr lang="en-US" sz="1400" b="0" dirty="0" err="1">
                <a:latin typeface="Georgia" panose="02040502050405020303" pitchFamily="18" charset="0"/>
              </a:rPr>
              <a:t>booking_count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JOIN Booking b ON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GROUP BY v.name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ORDER BY </a:t>
            </a:r>
            <a:r>
              <a:rPr lang="en-US" sz="1400" b="0" dirty="0" err="1">
                <a:latin typeface="Georgia" panose="02040502050405020303" pitchFamily="18" charset="0"/>
              </a:rPr>
              <a:t>booking_count</a:t>
            </a:r>
            <a:r>
              <a:rPr lang="en-US" sz="1400" b="0" dirty="0">
                <a:latin typeface="Georgia" panose="02040502050405020303" pitchFamily="18" charset="0"/>
              </a:rPr>
              <a:t> DESC;</a:t>
            </a:r>
          </a:p>
        </p:txBody>
      </p:sp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E3359335-B0B6-7333-62CC-53BF4737A2D9}"/>
              </a:ext>
            </a:extLst>
          </p:cNvPr>
          <p:cNvSpPr txBox="1">
            <a:spLocks/>
          </p:cNvSpPr>
          <p:nvPr/>
        </p:nvSpPr>
        <p:spPr>
          <a:xfrm>
            <a:off x="5097101" y="1026104"/>
            <a:ext cx="2464338" cy="639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b="1" dirty="0">
                <a:latin typeface="Georgia" panose="02040502050405020303" pitchFamily="18" charset="0"/>
              </a:rPr>
              <a:t>Create view to find popular venues: </a:t>
            </a:r>
            <a:endParaRPr lang="en-US" sz="2800" b="1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F507B-4B3B-21F2-995F-5FCD3CEF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3" y="852825"/>
            <a:ext cx="4194687" cy="38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>
            <a:spLocks noGrp="1"/>
          </p:cNvSpPr>
          <p:nvPr>
            <p:ph type="title"/>
          </p:nvPr>
        </p:nvSpPr>
        <p:spPr>
          <a:xfrm>
            <a:off x="2176325" y="538297"/>
            <a:ext cx="3542100" cy="914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442" name="Google Shape;442;p58"/>
          <p:cNvSpPr txBox="1">
            <a:spLocks noGrp="1"/>
          </p:cNvSpPr>
          <p:nvPr>
            <p:ph type="title" idx="2"/>
          </p:nvPr>
        </p:nvSpPr>
        <p:spPr>
          <a:xfrm>
            <a:off x="713225" y="538286"/>
            <a:ext cx="14631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sz="5400" dirty="0"/>
              <a:t>01</a:t>
            </a:r>
            <a:r>
              <a:rPr lang="en" dirty="0"/>
              <a:t>·</a:t>
            </a:r>
            <a:endParaRPr dirty="0"/>
          </a:p>
        </p:txBody>
      </p:sp>
      <p:sp>
        <p:nvSpPr>
          <p:cNvPr id="443" name="Google Shape;443;p58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444" name="Google Shape;444;p58"/>
          <p:cNvCxnSpPr>
            <a:stCxn id="443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58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446" name="Google Shape;446;p58"/>
          <p:cNvCxnSpPr>
            <a:stCxn id="445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58">
            <a:hlinkClick r:id="rId5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8">
            <a:hlinkClick r:id="rId5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58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8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>
          <a:extLst>
            <a:ext uri="{FF2B5EF4-FFF2-40B4-BE49-F238E27FC236}">
              <a16:creationId xmlns:a16="http://schemas.microsoft.com/office/drawing/2014/main" id="{EFA944DD-636C-9BD1-4949-09A7910B3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0">
            <a:extLst>
              <a:ext uri="{FF2B5EF4-FFF2-40B4-BE49-F238E27FC236}">
                <a16:creationId xmlns:a16="http://schemas.microsoft.com/office/drawing/2014/main" id="{91C62197-0D86-8802-8318-469723A58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VIEWS</a:t>
            </a:r>
            <a:endParaRPr dirty="0"/>
          </a:p>
        </p:txBody>
      </p:sp>
      <p:sp>
        <p:nvSpPr>
          <p:cNvPr id="1443" name="Google Shape;1443;p90">
            <a:extLst>
              <a:ext uri="{FF2B5EF4-FFF2-40B4-BE49-F238E27FC236}">
                <a16:creationId xmlns:a16="http://schemas.microsoft.com/office/drawing/2014/main" id="{E9C9C225-0596-3A1A-4A34-75E18614EC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444" name="Google Shape;1444;p90">
            <a:extLst>
              <a:ext uri="{FF2B5EF4-FFF2-40B4-BE49-F238E27FC236}">
                <a16:creationId xmlns:a16="http://schemas.microsoft.com/office/drawing/2014/main" id="{F9E80483-D2C5-E439-3262-F6CC7EC0C84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5" name="Google Shape;124;p6">
            <a:extLst>
              <a:ext uri="{FF2B5EF4-FFF2-40B4-BE49-F238E27FC236}">
                <a16:creationId xmlns:a16="http://schemas.microsoft.com/office/drawing/2014/main" id="{566683B1-0758-BF26-A001-D93FB34ADA21}"/>
              </a:ext>
            </a:extLst>
          </p:cNvPr>
          <p:cNvSpPr txBox="1">
            <a:spLocks/>
          </p:cNvSpPr>
          <p:nvPr/>
        </p:nvSpPr>
        <p:spPr>
          <a:xfrm>
            <a:off x="4638228" y="1559406"/>
            <a:ext cx="3792546" cy="28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en-US" sz="1400" b="0" dirty="0">
                <a:latin typeface="Georgia" panose="02040502050405020303" pitchFamily="18" charset="0"/>
              </a:rPr>
              <a:t>CREATE VIEW </a:t>
            </a:r>
            <a:r>
              <a:rPr lang="en-US" sz="1400" b="0" dirty="0" err="1">
                <a:latin typeface="Georgia" panose="02040502050405020303" pitchFamily="18" charset="0"/>
              </a:rPr>
              <a:t>RecentBookings</a:t>
            </a:r>
            <a:r>
              <a:rPr lang="en-US" sz="1400" b="0" dirty="0">
                <a:latin typeface="Georgia" panose="02040502050405020303" pitchFamily="18" charset="0"/>
              </a:rPr>
              <a:t> AS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SELECT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, v.name AS </a:t>
            </a:r>
            <a:r>
              <a:rPr lang="en-US" sz="1400" b="0" dirty="0" err="1">
                <a:latin typeface="Georgia" panose="02040502050405020303" pitchFamily="18" charset="0"/>
              </a:rPr>
              <a:t>venue_name</a:t>
            </a:r>
            <a:r>
              <a:rPr lang="en-US" sz="1400" b="0" dirty="0">
                <a:latin typeface="Georgia" panose="02040502050405020303" pitchFamily="18" charset="0"/>
              </a:rPr>
              <a:t>, </a:t>
            </a:r>
            <a:r>
              <a:rPr lang="en-US" sz="1400" b="0" dirty="0" err="1">
                <a:latin typeface="Georgia" panose="02040502050405020303" pitchFamily="18" charset="0"/>
              </a:rPr>
              <a:t>b.date</a:t>
            </a:r>
            <a:r>
              <a:rPr lang="en-US" sz="1400" b="0" dirty="0">
                <a:latin typeface="Georgia" panose="02040502050405020303" pitchFamily="18" charset="0"/>
              </a:rPr>
              <a:t> AS </a:t>
            </a:r>
            <a:r>
              <a:rPr lang="en-US" sz="1400" b="0" dirty="0" err="1">
                <a:latin typeface="Georgia" panose="02040502050405020303" pitchFamily="18" charset="0"/>
              </a:rPr>
              <a:t>last_booking_date</a:t>
            </a:r>
            <a:r>
              <a:rPr lang="en-US" sz="1400" b="0" dirty="0">
                <a:latin typeface="Georgia" panose="02040502050405020303" pitchFamily="18" charset="0"/>
              </a:rPr>
              <a:t>, u.name AS </a:t>
            </a:r>
            <a:r>
              <a:rPr lang="en-US" sz="1400" b="0" dirty="0" err="1">
                <a:latin typeface="Georgia" panose="02040502050405020303" pitchFamily="18" charset="0"/>
              </a:rPr>
              <a:t>user_name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FROM Venue v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LEFT JOIN Booking b 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ON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b.venueID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LEFT JOIN User u ON </a:t>
            </a:r>
            <a:r>
              <a:rPr lang="en-US" sz="1400" b="0" dirty="0" err="1">
                <a:latin typeface="Georgia" panose="02040502050405020303" pitchFamily="18" charset="0"/>
              </a:rPr>
              <a:t>b.userID</a:t>
            </a:r>
            <a:r>
              <a:rPr lang="en-US" sz="1400" b="0" dirty="0">
                <a:latin typeface="Georgia" panose="02040502050405020303" pitchFamily="18" charset="0"/>
              </a:rPr>
              <a:t> = </a:t>
            </a:r>
            <a:r>
              <a:rPr lang="en-US" sz="1400" b="0" dirty="0" err="1">
                <a:latin typeface="Georgia" panose="02040502050405020303" pitchFamily="18" charset="0"/>
              </a:rPr>
              <a:t>u.userID</a:t>
            </a:r>
            <a:endParaRPr lang="en-US" sz="1400" b="0" dirty="0">
              <a:latin typeface="Georgia" panose="02040502050405020303" pitchFamily="18" charset="0"/>
            </a:endParaRPr>
          </a:p>
          <a:p>
            <a:r>
              <a:rPr lang="en-US" sz="1400" b="0" dirty="0">
                <a:latin typeface="Georgia" panose="02040502050405020303" pitchFamily="18" charset="0"/>
              </a:rPr>
              <a:t>WHERE </a:t>
            </a:r>
            <a:r>
              <a:rPr lang="en-US" sz="1400" b="0" dirty="0" err="1">
                <a:latin typeface="Georgia" panose="02040502050405020303" pitchFamily="18" charset="0"/>
              </a:rPr>
              <a:t>b.date</a:t>
            </a:r>
            <a:r>
              <a:rPr lang="en-US" sz="1400" b="0" dirty="0">
                <a:latin typeface="Georgia" panose="02040502050405020303" pitchFamily="18" charset="0"/>
              </a:rPr>
              <a:t> = (SELECT MAX(date)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 FROM Booking WHERE venueID = </a:t>
            </a:r>
            <a:r>
              <a:rPr lang="en-US" sz="1400" b="0" dirty="0" err="1">
                <a:latin typeface="Georgia" panose="02040502050405020303" pitchFamily="18" charset="0"/>
              </a:rPr>
              <a:t>v.venueID</a:t>
            </a:r>
            <a:r>
              <a:rPr lang="en-US" sz="1400" b="0" dirty="0">
                <a:latin typeface="Georgia" panose="02040502050405020303" pitchFamily="18" charset="0"/>
              </a:rPr>
              <a:t>);</a:t>
            </a:r>
          </a:p>
          <a:p>
            <a:r>
              <a:rPr lang="en-US" sz="1400" b="0" dirty="0">
                <a:latin typeface="Georgia" panose="02040502050405020303" pitchFamily="18" charset="0"/>
              </a:rPr>
              <a:t>SELECT * FROM </a:t>
            </a:r>
            <a:r>
              <a:rPr lang="en-US" sz="1400" b="0" dirty="0" err="1">
                <a:latin typeface="Georgia" panose="02040502050405020303" pitchFamily="18" charset="0"/>
              </a:rPr>
              <a:t>RecentBookings</a:t>
            </a:r>
            <a:r>
              <a:rPr lang="en-US" sz="1400" b="0" dirty="0">
                <a:latin typeface="Georgia" panose="02040502050405020303" pitchFamily="18" charset="0"/>
              </a:rPr>
              <a:t>;</a:t>
            </a:r>
          </a:p>
        </p:txBody>
      </p:sp>
      <p:sp>
        <p:nvSpPr>
          <p:cNvPr id="6" name="Google Shape;127;p6">
            <a:extLst>
              <a:ext uri="{FF2B5EF4-FFF2-40B4-BE49-F238E27FC236}">
                <a16:creationId xmlns:a16="http://schemas.microsoft.com/office/drawing/2014/main" id="{BB972BD1-C61C-868F-E861-343358AF2646}"/>
              </a:ext>
            </a:extLst>
          </p:cNvPr>
          <p:cNvSpPr txBox="1">
            <a:spLocks/>
          </p:cNvSpPr>
          <p:nvPr/>
        </p:nvSpPr>
        <p:spPr>
          <a:xfrm>
            <a:off x="4689988" y="744118"/>
            <a:ext cx="2846438" cy="8675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b="1" dirty="0">
                <a:latin typeface="Georgia" panose="02040502050405020303" pitchFamily="18" charset="0"/>
              </a:rPr>
              <a:t>Create view to find when was each venue last booked, and by whom: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F4824-0A5D-0CF4-E7D9-68FC92842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1" y="984067"/>
            <a:ext cx="432132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26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92"/>
          <p:cNvSpPr txBox="1">
            <a:spLocks noGrp="1"/>
          </p:cNvSpPr>
          <p:nvPr>
            <p:ph type="title"/>
          </p:nvPr>
        </p:nvSpPr>
        <p:spPr>
          <a:xfrm>
            <a:off x="1371600" y="1948375"/>
            <a:ext cx="6400800" cy="9894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477" name="Google Shape;1477;p9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1478" name="Google Shape;1478;p92"/>
          <p:cNvCxnSpPr>
            <a:stCxn id="1477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9" name="Google Shape;1479;p9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BOOKIT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1480" name="Google Shape;1480;p92"/>
          <p:cNvCxnSpPr>
            <a:stCxn id="1479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9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9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9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9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471" name="Google Shape;471;p59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472" name="Google Shape;472;p59"/>
          <p:cNvCxnSpPr>
            <a:stCxn id="47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59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474" name="Google Shape;474;p59"/>
          <p:cNvCxnSpPr>
            <a:stCxn id="47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373D04-3392-06D5-DF09-457AE921E2E0}"/>
              </a:ext>
            </a:extLst>
          </p:cNvPr>
          <p:cNvSpPr txBox="1"/>
          <p:nvPr/>
        </p:nvSpPr>
        <p:spPr>
          <a:xfrm>
            <a:off x="719999" y="1054526"/>
            <a:ext cx="77039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latin typeface="Georgia" panose="02040502050405020303" pitchFamily="18" charset="0"/>
              </a:rPr>
              <a:t>BookIt</a:t>
            </a:r>
            <a:r>
              <a:rPr lang="en-IN" dirty="0">
                <a:latin typeface="Georgia" panose="02040502050405020303" pitchFamily="18" charset="0"/>
              </a:rPr>
              <a:t> is a venue booking system, which </a:t>
            </a:r>
            <a:r>
              <a:rPr lang="en-US" dirty="0">
                <a:latin typeface="Georgia" panose="02040502050405020303" pitchFamily="18" charset="0"/>
              </a:rPr>
              <a:t>is a comprehensive database project designed to manage and optimize the booking of venues such as auditoriums, seminar halls, and meeting rooms, etc.</a:t>
            </a:r>
          </a:p>
          <a:p>
            <a:pPr algn="just"/>
            <a:r>
              <a:rPr lang="en-US" dirty="0">
                <a:latin typeface="Georgia" panose="02040502050405020303" pitchFamily="18" charset="0"/>
              </a:rPr>
              <a:t>This project involves creating a relational database with four primary tables: User, Admin, Venue, and Booking. The system facilitates efficient data storage and retrieval to support seamless interaction between users, admins, and venues.</a:t>
            </a:r>
            <a:endParaRPr lang="en-IN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2319723" y="538352"/>
            <a:ext cx="4110813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</a:t>
            </a:r>
            <a:r>
              <a:rPr lang="en" dirty="0"/>
              <a:t>-R DIAGRAM</a:t>
            </a:r>
            <a:endParaRPr dirty="0"/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713224" y="538327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·02·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760" name="Google Shape;760;p69">
            <a:hlinkClick r:id="rId5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5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0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E-R DIAGRAM</a:t>
            </a:r>
            <a:endParaRPr b="0" dirty="0"/>
          </a:p>
        </p:txBody>
      </p:sp>
      <p:sp>
        <p:nvSpPr>
          <p:cNvPr id="808" name="Google Shape;808;p70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809" name="Google Shape;809;p70"/>
          <p:cNvCxnSpPr>
            <a:stCxn id="80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0" name="Google Shape;810;p70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BOOKIT</a:t>
            </a:r>
          </a:p>
        </p:txBody>
      </p:sp>
      <p:cxnSp>
        <p:nvCxnSpPr>
          <p:cNvPr id="811" name="Google Shape;811;p70"/>
          <p:cNvCxnSpPr>
            <a:stCxn id="81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8AC6C31-474D-6443-E37A-4EBFCD7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917" y="1247590"/>
            <a:ext cx="5306165" cy="2648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1"/>
          <p:cNvSpPr txBox="1">
            <a:spLocks noGrp="1"/>
          </p:cNvSpPr>
          <p:nvPr>
            <p:ph type="title"/>
          </p:nvPr>
        </p:nvSpPr>
        <p:spPr>
          <a:xfrm>
            <a:off x="2319724" y="501179"/>
            <a:ext cx="5002910" cy="14614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 &amp; CONTENT</a:t>
            </a:r>
            <a:endParaRPr dirty="0"/>
          </a:p>
        </p:txBody>
      </p:sp>
      <p:sp>
        <p:nvSpPr>
          <p:cNvPr id="1106" name="Google Shape;1106;p81"/>
          <p:cNvSpPr txBox="1">
            <a:spLocks noGrp="1"/>
          </p:cNvSpPr>
          <p:nvPr>
            <p:ph type="title" idx="2"/>
          </p:nvPr>
        </p:nvSpPr>
        <p:spPr>
          <a:xfrm>
            <a:off x="713224" y="501154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·03·</a:t>
            </a:r>
            <a:endParaRPr dirty="0"/>
          </a:p>
        </p:txBody>
      </p:sp>
      <p:sp>
        <p:nvSpPr>
          <p:cNvPr id="1107" name="Google Shape;1107;p81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BOOKIT</a:t>
            </a:r>
          </a:p>
        </p:txBody>
      </p:sp>
      <p:sp>
        <p:nvSpPr>
          <p:cNvPr id="1108" name="Google Shape;1108;p81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BOOKIT</a:t>
            </a:r>
            <a:endParaRPr dirty="0"/>
          </a:p>
        </p:txBody>
      </p:sp>
      <p:sp>
        <p:nvSpPr>
          <p:cNvPr id="1109" name="Google Shape;1109;p81">
            <a:hlinkClick r:id="rId5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81">
            <a:hlinkClick r:id="rId5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81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81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1121" name="Google Shape;1121;p8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/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/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24;p6">
            <a:extLst>
              <a:ext uri="{FF2B5EF4-FFF2-40B4-BE49-F238E27FC236}">
                <a16:creationId xmlns:a16="http://schemas.microsoft.com/office/drawing/2014/main" id="{8B9459FE-FADD-C946-487D-13239C4CB941}"/>
              </a:ext>
            </a:extLst>
          </p:cNvPr>
          <p:cNvSpPr txBox="1">
            <a:spLocks/>
          </p:cNvSpPr>
          <p:nvPr/>
        </p:nvSpPr>
        <p:spPr>
          <a:xfrm>
            <a:off x="5462598" y="1841197"/>
            <a:ext cx="2464338" cy="13817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This table shows the user’s data containing userID, name, password.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Syntax: desc User;</a:t>
            </a:r>
          </a:p>
        </p:txBody>
      </p:sp>
      <p:sp>
        <p:nvSpPr>
          <p:cNvPr id="7" name="Google Shape;127;p6">
            <a:extLst>
              <a:ext uri="{FF2B5EF4-FFF2-40B4-BE49-F238E27FC236}">
                <a16:creationId xmlns:a16="http://schemas.microsoft.com/office/drawing/2014/main" id="{8A9D5EB9-EFD0-7861-C7A2-441DA8C5CC3F}"/>
              </a:ext>
            </a:extLst>
          </p:cNvPr>
          <p:cNvSpPr txBox="1">
            <a:spLocks/>
          </p:cNvSpPr>
          <p:nvPr/>
        </p:nvSpPr>
        <p:spPr>
          <a:xfrm>
            <a:off x="5462598" y="1326469"/>
            <a:ext cx="2464338" cy="450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Georgia" panose="02040502050405020303" pitchFamily="18" charset="0"/>
              </a:rPr>
              <a:t>User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C0422-FEA2-62C2-40A1-8A82C2B4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336707"/>
            <a:ext cx="4229690" cy="18862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>
          <a:extLst>
            <a:ext uri="{FF2B5EF4-FFF2-40B4-BE49-F238E27FC236}">
              <a16:creationId xmlns:a16="http://schemas.microsoft.com/office/drawing/2014/main" id="{B3049999-F5F6-6BBE-32FB-152640524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>
            <a:extLst>
              <a:ext uri="{FF2B5EF4-FFF2-40B4-BE49-F238E27FC236}">
                <a16:creationId xmlns:a16="http://schemas.microsoft.com/office/drawing/2014/main" id="{345ED875-4293-EE3C-FCEA-49160FD34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USER TABLE</a:t>
            </a:r>
            <a:endParaRPr dirty="0"/>
          </a:p>
        </p:txBody>
      </p:sp>
      <p:sp>
        <p:nvSpPr>
          <p:cNvPr id="1121" name="Google Shape;1121;p82">
            <a:extLst>
              <a:ext uri="{FF2B5EF4-FFF2-40B4-BE49-F238E27FC236}">
                <a16:creationId xmlns:a16="http://schemas.microsoft.com/office/drawing/2014/main" id="{4CFA25C3-231C-5035-F136-FD99701DFA5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2" name="Google Shape;1122;p82">
            <a:extLst>
              <a:ext uri="{FF2B5EF4-FFF2-40B4-BE49-F238E27FC236}">
                <a16:creationId xmlns:a16="http://schemas.microsoft.com/office/drawing/2014/main" id="{7A6B556A-9643-0716-CB00-15C4A0880B64}"/>
              </a:ext>
            </a:extLst>
          </p:cNvPr>
          <p:cNvCxnSpPr>
            <a:stCxn id="1121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82">
            <a:extLst>
              <a:ext uri="{FF2B5EF4-FFF2-40B4-BE49-F238E27FC236}">
                <a16:creationId xmlns:a16="http://schemas.microsoft.com/office/drawing/2014/main" id="{95EC4164-6221-17F1-E0D9-5EA9F3BB0E5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BOOKIT</a:t>
            </a:r>
            <a:endParaRPr sz="800" dirty="0"/>
          </a:p>
        </p:txBody>
      </p:sp>
      <p:cxnSp>
        <p:nvCxnSpPr>
          <p:cNvPr id="1124" name="Google Shape;1124;p82">
            <a:extLst>
              <a:ext uri="{FF2B5EF4-FFF2-40B4-BE49-F238E27FC236}">
                <a16:creationId xmlns:a16="http://schemas.microsoft.com/office/drawing/2014/main" id="{E2D25E15-947C-FAFE-4DCA-7B971A7CB944}"/>
              </a:ext>
            </a:extLst>
          </p:cNvPr>
          <p:cNvCxnSpPr>
            <a:stCxn id="1123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28492E1-A4FF-E824-7E64-0CC0633D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70" y="976540"/>
            <a:ext cx="2699109" cy="37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64099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849</Words>
  <Application>Microsoft Office PowerPoint</Application>
  <PresentationFormat>On-screen Show (16:9)</PresentationFormat>
  <Paragraphs>200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Raleway ExtraBold</vt:lpstr>
      <vt:lpstr>Georgia</vt:lpstr>
      <vt:lpstr>Arial</vt:lpstr>
      <vt:lpstr>Abhaya Libre</vt:lpstr>
      <vt:lpstr>Nanum Gothic</vt:lpstr>
      <vt:lpstr>Raleway</vt:lpstr>
      <vt:lpstr>Hotel Chain Company Profile by Slidesgo</vt:lpstr>
      <vt:lpstr>BookIt</vt:lpstr>
      <vt:lpstr>·01·</vt:lpstr>
      <vt:lpstr>ABSTRACT</vt:lpstr>
      <vt:lpstr>ABSTRACT</vt:lpstr>
      <vt:lpstr>E-R DIAGRAM</vt:lpstr>
      <vt:lpstr>E-R DIAGRAM</vt:lpstr>
      <vt:lpstr>STRUCTURE &amp; CONTENT</vt:lpstr>
      <vt:lpstr>STRUCTURE</vt:lpstr>
      <vt:lpstr>CONTENTS OF USER TABLE</vt:lpstr>
      <vt:lpstr>CONTENTS OF USER TABLE</vt:lpstr>
      <vt:lpstr>STRUCTURE</vt:lpstr>
      <vt:lpstr>CONTENTS OF ADMIN TABLE  </vt:lpstr>
      <vt:lpstr>STRUCTURE</vt:lpstr>
      <vt:lpstr>CONTENTS OF VENUE TABLE </vt:lpstr>
      <vt:lpstr>STRUCTURE</vt:lpstr>
      <vt:lpstr>CONTENTS OF BOOKING TABLE </vt:lpstr>
      <vt:lpstr>CONTENTS OF BOOKING TABLE </vt:lpstr>
      <vt:lpstr>SUB-QUERIES</vt:lpstr>
      <vt:lpstr>SUB-QUERY</vt:lpstr>
      <vt:lpstr>SUB-QUERY</vt:lpstr>
      <vt:lpstr>SUB-QUERY</vt:lpstr>
      <vt:lpstr>SUB-QUERY</vt:lpstr>
      <vt:lpstr>JOINS</vt:lpstr>
      <vt:lpstr>JOINS</vt:lpstr>
      <vt:lpstr>JOINS</vt:lpstr>
      <vt:lpstr>JOINS</vt:lpstr>
      <vt:lpstr>JOINS</vt:lpstr>
      <vt:lpstr>VIEWS</vt:lpstr>
      <vt:lpstr>VIEWS</vt:lpstr>
      <vt:lpstr>VIEWS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Diksha Parab</dc:creator>
  <cp:lastModifiedBy>Diksha Parab</cp:lastModifiedBy>
  <cp:revision>3</cp:revision>
  <dcterms:modified xsi:type="dcterms:W3CDTF">2024-11-19T09:01:33Z</dcterms:modified>
</cp:coreProperties>
</file>